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8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65" r:id="rId12"/>
    <p:sldId id="338" r:id="rId13"/>
    <p:sldId id="263" r:id="rId14"/>
    <p:sldId id="337" r:id="rId15"/>
    <p:sldId id="303" r:id="rId16"/>
    <p:sldId id="304" r:id="rId17"/>
    <p:sldId id="302" r:id="rId18"/>
    <p:sldId id="348" r:id="rId19"/>
    <p:sldId id="275" r:id="rId20"/>
    <p:sldId id="276" r:id="rId21"/>
    <p:sldId id="331" r:id="rId22"/>
    <p:sldId id="330" r:id="rId23"/>
    <p:sldId id="334" r:id="rId24"/>
    <p:sldId id="333" r:id="rId25"/>
    <p:sldId id="277" r:id="rId26"/>
    <p:sldId id="328" r:id="rId27"/>
    <p:sldId id="32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52" r:id="rId36"/>
    <p:sldId id="292" r:id="rId37"/>
    <p:sldId id="264" r:id="rId38"/>
    <p:sldId id="311" r:id="rId39"/>
    <p:sldId id="269" r:id="rId40"/>
    <p:sldId id="312" r:id="rId41"/>
    <p:sldId id="313" r:id="rId42"/>
    <p:sldId id="272" r:id="rId43"/>
    <p:sldId id="274" r:id="rId44"/>
    <p:sldId id="351" r:id="rId45"/>
    <p:sldId id="362" r:id="rId46"/>
    <p:sldId id="353" r:id="rId47"/>
    <p:sldId id="363" r:id="rId48"/>
    <p:sldId id="364" r:id="rId49"/>
    <p:sldId id="354" r:id="rId50"/>
    <p:sldId id="356" r:id="rId51"/>
    <p:sldId id="355" r:id="rId52"/>
    <p:sldId id="357" r:id="rId53"/>
    <p:sldId id="358" r:id="rId54"/>
    <p:sldId id="359" r:id="rId55"/>
    <p:sldId id="360" r:id="rId56"/>
    <p:sldId id="361" r:id="rId57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16/6/2019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specifically, we want to find the weights that minimize the difference between the target values and the weighted sum</a:t>
            </a:r>
            <a:r>
              <a:rPr lang="en-US" baseline="0" dirty="0"/>
              <a:t> of the base learners 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0572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Confirmar</a:t>
            </a:r>
            <a:r>
              <a:rPr lang="es-VE" baseline="0" dirty="0"/>
              <a:t> que el enlace a </a:t>
            </a:r>
            <a:r>
              <a:rPr lang="es-VE" baseline="0" dirty="0" err="1"/>
              <a:t>scikit</a:t>
            </a:r>
            <a:r>
              <a:rPr lang="es-VE" baseline="0" dirty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assume the SLR</a:t>
            </a:r>
            <a:r>
              <a:rPr lang="en-US" baseline="0" dirty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answer</a:t>
            </a:r>
          </a:p>
          <a:p>
            <a:r>
              <a:rPr lang="en-US" dirty="0"/>
              <a:t>True Answer:</a:t>
            </a:r>
          </a:p>
          <a:p>
            <a:r>
              <a:rPr lang="en-US" dirty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/>
              <a:t>Number of meta-</a:t>
            </a:r>
            <a:r>
              <a:rPr lang="en-US" dirty="0" err="1"/>
              <a:t>regressors</a:t>
            </a:r>
            <a:r>
              <a:rPr lang="en-US" dirty="0"/>
              <a:t> trained: |S| x K </a:t>
            </a:r>
            <a:endParaRPr lang="es-V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This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place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hyper-parameters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search</a:t>
            </a:r>
            <a:r>
              <a:rPr lang="es-VE" baseline="0" dirty="0"/>
              <a:t> </a:t>
            </a:r>
            <a:r>
              <a:rPr lang="es-VE" baseline="0" dirty="0" err="1"/>
              <a:t>space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given</a:t>
            </a:r>
            <a:r>
              <a:rPr lang="es-VE" baseline="0" dirty="0"/>
              <a:t> </a:t>
            </a:r>
            <a:r>
              <a:rPr lang="es-VE" baseline="0" dirty="0" err="1"/>
              <a:t>by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size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MLXtend</a:t>
            </a:r>
            <a:r>
              <a:rPr lang="es-VE" dirty="0"/>
              <a:t> </a:t>
            </a:r>
            <a:r>
              <a:rPr lang="es-VE" dirty="0" err="1"/>
              <a:t>allows</a:t>
            </a:r>
            <a:r>
              <a:rPr lang="es-VE" dirty="0"/>
              <a:t> to</a:t>
            </a:r>
            <a:r>
              <a:rPr lang="es-VE" baseline="0" dirty="0"/>
              <a:t> </a:t>
            </a:r>
            <a:r>
              <a:rPr lang="es-VE" baseline="0" dirty="0" err="1"/>
              <a:t>include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original input </a:t>
            </a:r>
            <a:r>
              <a:rPr lang="es-VE" baseline="0" dirty="0" err="1"/>
              <a:t>features</a:t>
            </a:r>
            <a:r>
              <a:rPr lang="es-VE" baseline="0" dirty="0"/>
              <a:t> (</a:t>
            </a:r>
            <a:r>
              <a:rPr lang="es-VE" baseline="0" dirty="0" err="1"/>
              <a:t>Xs</a:t>
            </a:r>
            <a:r>
              <a:rPr lang="es-VE" baseline="0" dirty="0"/>
              <a:t>) in </a:t>
            </a:r>
            <a:r>
              <a:rPr lang="es-VE" baseline="0" dirty="0" err="1"/>
              <a:t>the</a:t>
            </a:r>
            <a:r>
              <a:rPr lang="es-VE" baseline="0" dirty="0"/>
              <a:t> meta-</a:t>
            </a:r>
            <a:r>
              <a:rPr lang="es-VE" baseline="0" dirty="0" err="1"/>
              <a:t>regressor</a:t>
            </a:r>
            <a:r>
              <a:rPr lang="es-VE" baseline="0" dirty="0"/>
              <a:t> </a:t>
            </a:r>
            <a:br>
              <a:rPr lang="es-VE" baseline="0" dirty="0"/>
            </a:br>
            <a:r>
              <a:rPr lang="es-VE" baseline="0" dirty="0"/>
              <a:t>REF: </a:t>
            </a:r>
            <a:r>
              <a:rPr lang="es-VE" dirty="0">
                <a:hlinkClick r:id="rId3"/>
              </a:rPr>
              <a:t>http://rasbt.github.io/mlxtend/api_subpackages/mlxtend.regressor/#stackingcvregressor</a:t>
            </a:r>
            <a:endParaRPr lang="es-VE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Distinguish</a:t>
            </a:r>
            <a:r>
              <a:rPr lang="es-VE" baseline="0" dirty="0"/>
              <a:t> </a:t>
            </a:r>
            <a:r>
              <a:rPr lang="es-VE" baseline="0" dirty="0" err="1"/>
              <a:t>between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and </a:t>
            </a:r>
            <a:r>
              <a:rPr lang="es-VE" baseline="0" dirty="0" err="1"/>
              <a:t>hyperparameters</a:t>
            </a:r>
            <a:r>
              <a:rPr lang="es-VE" baseline="0" dirty="0"/>
              <a:t>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It</a:t>
            </a:r>
            <a:r>
              <a:rPr lang="es-VE" dirty="0"/>
              <a:t> </a:t>
            </a:r>
            <a:r>
              <a:rPr lang="es-VE" dirty="0" err="1"/>
              <a:t>follows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classical</a:t>
            </a:r>
            <a:r>
              <a:rPr lang="es-VE" baseline="0" dirty="0"/>
              <a:t> </a:t>
            </a:r>
            <a:r>
              <a:rPr lang="es-VE" baseline="0" dirty="0" err="1"/>
              <a:t>structure</a:t>
            </a:r>
            <a:r>
              <a:rPr lang="es-VE" baseline="0" dirty="0"/>
              <a:t> of: </a:t>
            </a:r>
            <a:r>
              <a:rPr lang="es-VE" baseline="0" dirty="0" err="1"/>
              <a:t>motivation</a:t>
            </a:r>
            <a:r>
              <a:rPr lang="es-VE" baseline="0" dirty="0"/>
              <a:t>, </a:t>
            </a:r>
            <a:r>
              <a:rPr lang="es-VE" baseline="0" dirty="0" err="1"/>
              <a:t>prerequisites</a:t>
            </a:r>
            <a:r>
              <a:rPr lang="es-VE" baseline="0" dirty="0"/>
              <a:t> and </a:t>
            </a:r>
            <a:r>
              <a:rPr lang="es-VE" baseline="0" dirty="0" err="1"/>
              <a:t>desired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outcomes</a:t>
            </a:r>
            <a:r>
              <a:rPr lang="es-VE" baseline="0" dirty="0"/>
              <a:t>, problema </a:t>
            </a:r>
            <a:r>
              <a:rPr lang="es-VE" baseline="0" dirty="0" err="1"/>
              <a:t>formulation</a:t>
            </a:r>
            <a:r>
              <a:rPr lang="es-VE" baseline="0" dirty="0"/>
              <a:t>, </a:t>
            </a:r>
            <a:r>
              <a:rPr lang="es-VE" baseline="0" dirty="0" err="1"/>
              <a:t>method</a:t>
            </a:r>
            <a:r>
              <a:rPr lang="es-VE" baseline="0" dirty="0"/>
              <a:t>, case </a:t>
            </a:r>
            <a:r>
              <a:rPr lang="es-VE" baseline="0" dirty="0" err="1"/>
              <a:t>study</a:t>
            </a:r>
            <a:r>
              <a:rPr lang="es-VE" baseline="0" dirty="0"/>
              <a:t>,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can </a:t>
            </a:r>
            <a:r>
              <a:rPr lang="es-VE" baseline="0" dirty="0" err="1"/>
              <a:t>replicate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results</a:t>
            </a:r>
            <a:r>
              <a:rPr lang="es-VE" baseline="0" dirty="0"/>
              <a:t> </a:t>
            </a:r>
            <a:r>
              <a:rPr lang="es-VE" baseline="0" dirty="0" err="1"/>
              <a:t>discussed</a:t>
            </a:r>
            <a:r>
              <a:rPr lang="es-VE" baseline="0" dirty="0"/>
              <a:t> in </a:t>
            </a:r>
            <a:r>
              <a:rPr lang="es-VE" baseline="0" dirty="0" err="1"/>
              <a:t>this</a:t>
            </a:r>
            <a:r>
              <a:rPr lang="es-VE" baseline="0" dirty="0"/>
              <a:t> lectura and </a:t>
            </a:r>
            <a:r>
              <a:rPr lang="es-VE" baseline="0" dirty="0" err="1"/>
              <a:t>assessing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effectiveness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experience</a:t>
            </a:r>
            <a:r>
              <a:rPr lang="es-VE" baseline="0" dirty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Kaggle</a:t>
            </a:r>
            <a:r>
              <a:rPr lang="es-VE" dirty="0"/>
              <a:t> and KDD cup </a:t>
            </a:r>
            <a:r>
              <a:rPr lang="es-VE" dirty="0" err="1"/>
              <a:t>competions</a:t>
            </a:r>
            <a:r>
              <a:rPr lang="es-VE" dirty="0"/>
              <a:t>. KDD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Knowledge</a:t>
            </a:r>
            <a:r>
              <a:rPr lang="es-VE" dirty="0"/>
              <a:t> Discovery and Data </a:t>
            </a:r>
            <a:r>
              <a:rPr lang="es-VE" dirty="0" err="1"/>
              <a:t>mining</a:t>
            </a:r>
            <a:r>
              <a:rPr lang="es-VE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Mention</a:t>
            </a:r>
            <a:r>
              <a:rPr lang="es-VE" baseline="0" dirty="0"/>
              <a:t> </a:t>
            </a:r>
            <a:r>
              <a:rPr lang="es-VE" baseline="0" dirty="0" err="1"/>
              <a:t>that</a:t>
            </a:r>
            <a:r>
              <a:rPr lang="es-VE" baseline="0" dirty="0"/>
              <a:t> </a:t>
            </a:r>
            <a:r>
              <a:rPr lang="es-VE" baseline="0" dirty="0" err="1"/>
              <a:t>there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indicationof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view</a:t>
            </a:r>
            <a:r>
              <a:rPr lang="en-US" baseline="0" dirty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/>
              <a:t>Editar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16/6/2019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16/6/2019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16/6/2019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slide" Target="slide35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5.xml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5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5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5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5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5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7" Type="http://schemas.openxmlformats.org/officeDocument/2006/relationships/slide" Target="slide35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slide" Target="slide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/>
              <a:t>Nestor</a:t>
            </a:r>
            <a:r>
              <a:rPr lang="es-VE" sz="3600" dirty="0"/>
              <a:t> V. </a:t>
            </a:r>
            <a:r>
              <a:rPr lang="es-VE" sz="3600" dirty="0" err="1"/>
              <a:t>Queipo</a:t>
            </a:r>
            <a:endParaRPr lang="es-VE" sz="3600" dirty="0"/>
          </a:p>
          <a:p>
            <a:r>
              <a:rPr lang="es-VE" sz="2800" dirty="0"/>
              <a:t>nqueipo@berkeley.edu</a:t>
            </a:r>
            <a:br>
              <a:rPr lang="es-VE" sz="2800" dirty="0"/>
            </a:br>
            <a:r>
              <a:rPr lang="en-US" dirty="0"/>
              <a:t>https://github.com/</a:t>
            </a:r>
            <a:r>
              <a:rPr lang="en-US"/>
              <a:t>nqueipo/theRICEvisit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on</a:t>
                </a:r>
                <a:br>
                  <a:rPr lang="es-CO" dirty="0"/>
                </a:b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/>
              </a:p>
              <a:p>
                <a:pPr marL="0" indent="0">
                  <a:buNone/>
                </a:pPr>
                <a:r>
                  <a:rPr lang="es-CO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11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hyper-parameters 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/>
              <a:t>  </a:t>
            </a:r>
            <a:r>
              <a:rPr lang="en-US" sz="4800" dirty="0"/>
              <a:t>main 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five</a:t>
            </a:r>
            <a:r>
              <a:rPr lang="es-VE" dirty="0"/>
              <a:t> </a:t>
            </a:r>
            <a:r>
              <a:rPr lang="es-VE" dirty="0" err="1"/>
              <a:t>step</a:t>
            </a:r>
            <a:r>
              <a:rPr lang="es-VE" dirty="0"/>
              <a:t> </a:t>
            </a:r>
            <a:r>
              <a:rPr lang="es-VE" dirty="0" err="1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14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grid</a:t>
                </a:r>
                <a:r>
                  <a:rPr lang="es-VE" i="1" dirty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>
                <a:solidFill>
                  <a:schemeClr val="tx1"/>
                </a:solidFill>
              </a:rPr>
              <a:t>Meta-regressor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3.b</a:t>
            </a: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Best</a:t>
            </a:r>
            <a:r>
              <a:rPr lang="es-VE" sz="1600" i="1" dirty="0">
                <a:solidFill>
                  <a:schemeClr val="tx1"/>
                </a:solidFill>
              </a:rPr>
              <a:t> set of </a:t>
            </a:r>
            <a:r>
              <a:rPr lang="es-VE" sz="1600" i="1" dirty="0" err="1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4</a:t>
            </a: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5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Stacking</a:t>
            </a:r>
            <a:r>
              <a:rPr lang="es-VE" sz="1600" i="1" dirty="0">
                <a:solidFill>
                  <a:schemeClr val="tx1"/>
                </a:solidFill>
              </a:rPr>
              <a:t> Linear Regressor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/>
              <a:t>MLxtend</a:t>
            </a:r>
            <a:r>
              <a:rPr lang="en-US" sz="2000" dirty="0"/>
              <a:t>: Providing machine learning and data science utilities and extensions to Python’s scientific computing stack J Open Source Software 3(24)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/>
              <a:t>Scikit</a:t>
            </a:r>
            <a:r>
              <a:rPr lang="en-US" sz="2000" dirty="0"/>
              <a:t>-learn: Machine Learning in Python. J Machine Learning Research 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-fold (</a:t>
                </a:r>
                <a:r>
                  <a:rPr lang="es-CO" dirty="0" err="1"/>
                  <a:t>inner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SLR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17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-</a:t>
                </a:r>
                <a:r>
                  <a:rPr lang="es-CO" dirty="0" err="1"/>
                  <a:t>fold</a:t>
                </a:r>
                <a:r>
                  <a:rPr lang="es-CO" dirty="0"/>
                  <a:t> (</a:t>
                </a:r>
                <a:r>
                  <a:rPr lang="es-CO" dirty="0" err="1"/>
                  <a:t>outer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/>
              <a:t>Training and testing sets are </a:t>
            </a:r>
            <a:r>
              <a:rPr lang="es-VE" dirty="0" err="1"/>
              <a:t>complementary</a:t>
            </a:r>
            <a:r>
              <a:rPr lang="es-VE" dirty="0"/>
              <a:t>  of 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>
                <a:solidFill>
                  <a:schemeClr val="accent1"/>
                </a:solidFill>
              </a:rPr>
              <a:t>1230</a:t>
            </a:r>
          </a:p>
          <a:p>
            <a:pPr>
              <a:buClr>
                <a:schemeClr val="tx1"/>
              </a:buClr>
              <a:buSzPct val="50000"/>
            </a:pPr>
            <a:r>
              <a:rPr lang="es-VE" sz="5400" dirty="0">
                <a:solidFill>
                  <a:schemeClr val="accent1"/>
                </a:solidFill>
              </a:rPr>
              <a:t>150</a:t>
            </a:r>
            <a:r>
              <a:rPr lang="es-VE" dirty="0"/>
              <a:t> </a:t>
            </a:r>
            <a:r>
              <a:rPr lang="es-VE" dirty="0" err="1"/>
              <a:t>trials</a:t>
            </a: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/>
              <a:t>|</a:t>
            </a:r>
            <a:r>
              <a:rPr lang="es-VE" dirty="0" err="1"/>
              <a:t>data_set</a:t>
            </a:r>
            <a:r>
              <a:rPr lang="es-VE" dirty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0766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20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Min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Median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/>
                        <a:t>Std.Dev</a:t>
                      </a:r>
                      <a:r>
                        <a:rPr lang="es-CO" sz="1600" dirty="0"/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Max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85.065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97.464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43.870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294.310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21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/>
                <a:t>Testing</a:t>
              </a:r>
              <a:r>
                <a:rPr lang="es-VE" sz="2800" dirty="0"/>
                <a:t>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MAE: Median </a:t>
            </a:r>
            <a:r>
              <a:rPr lang="es-VE" dirty="0" err="1"/>
              <a:t>absolute</a:t>
            </a:r>
            <a:r>
              <a:rPr lang="es-VE" dirty="0"/>
              <a:t> error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Windows 10 64 bits PC </a:t>
            </a:r>
            <a:r>
              <a:rPr lang="es-VE" sz="1100" i="1" dirty="0" err="1"/>
              <a:t>using</a:t>
            </a:r>
            <a:r>
              <a:rPr lang="es-VE" sz="1100" i="1" dirty="0"/>
              <a:t> a i7-8550U </a:t>
            </a:r>
            <a:r>
              <a:rPr lang="es-VE" sz="1100" i="1" dirty="0" err="1"/>
              <a:t>processor</a:t>
            </a:r>
            <a:r>
              <a:rPr lang="es-VE" sz="1100" i="1" dirty="0"/>
              <a:t> at 1.80 GHz </a:t>
            </a:r>
            <a:r>
              <a:rPr lang="es-VE" sz="1100" i="1" dirty="0" err="1"/>
              <a:t>with</a:t>
            </a:r>
            <a:r>
              <a:rPr lang="es-VE" sz="1100" i="1" dirty="0"/>
              <a:t> 16 GB RAM</a:t>
            </a:r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Median </a:t>
            </a:r>
            <a:r>
              <a:rPr lang="es-VE" sz="1600" dirty="0" err="1"/>
              <a:t>absolute</a:t>
            </a:r>
            <a:r>
              <a:rPr lang="es-VE" sz="1600" dirty="0"/>
              <a:t> error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</a:t>
            </a:r>
            <a:r>
              <a:rPr lang="es-VE" dirty="0" err="1">
                <a:solidFill>
                  <a:schemeClr val="accent5"/>
                </a:solidFill>
              </a:rPr>
              <a:t>Testing</a:t>
            </a:r>
            <a:r>
              <a:rPr lang="es-VE" dirty="0">
                <a:solidFill>
                  <a:schemeClr val="accent5"/>
                </a:solidFill>
              </a:rPr>
              <a:t>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LR                    MLP                  GP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426.8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13%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2"/>
                </a:solidFill>
              </a:rPr>
              <a:t>90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>
                <a:solidFill>
                  <a:schemeClr val="accent2"/>
                </a:solidFill>
              </a:rPr>
              <a:t>180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339.4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18%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Winner</a:t>
            </a:r>
            <a:r>
              <a:rPr lang="es-CO" dirty="0"/>
              <a:t>: </a:t>
            </a:r>
            <a:r>
              <a:rPr lang="es-CO" dirty="0" err="1"/>
              <a:t>lowest</a:t>
            </a:r>
            <a:r>
              <a:rPr lang="es-CO" dirty="0"/>
              <a:t> MSE</a:t>
            </a:r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2"/>
                </a:solidFill>
              </a:rPr>
              <a:t>150</a:t>
            </a:r>
            <a:r>
              <a:rPr lang="es-CO" sz="3200" dirty="0"/>
              <a:t> </a:t>
            </a:r>
            <a:r>
              <a:rPr lang="es-CO" dirty="0" err="1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schemes</a:t>
            </a:r>
          </a:p>
          <a:p>
            <a:r>
              <a:rPr lang="en-US" dirty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is available in the </a:t>
            </a:r>
            <a:r>
              <a:rPr lang="en-US" dirty="0" err="1"/>
              <a:t>MLxtend</a:t>
            </a:r>
            <a:r>
              <a:rPr lang="en-US" dirty="0"/>
              <a:t> 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/>
                  <a:t> (</a:t>
                </a:r>
                <a:r>
                  <a:rPr lang="es-VE" dirty="0" err="1"/>
                  <a:t>external</a:t>
                </a:r>
                <a:r>
                  <a:rPr lang="es-VE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/>
                  <a:t>  (internal) - fold cross-validation, how many base learners and meta linear regressors are </a:t>
                </a:r>
                <a:r>
                  <a:rPr lang="es-VE" dirty="0" err="1"/>
                  <a:t>trained</a:t>
                </a:r>
                <a:r>
                  <a:rPr lang="es-VE" dirty="0"/>
                  <a:t> (ignore </a:t>
                </a:r>
                <a:r>
                  <a:rPr lang="es-VE" dirty="0" err="1"/>
                  <a:t>refit</a:t>
                </a:r>
                <a:r>
                  <a:rPr lang="es-VE" dirty="0"/>
                  <a:t> – </a:t>
                </a:r>
                <a:r>
                  <a:rPr lang="es-VE" dirty="0" err="1"/>
                  <a:t>step</a:t>
                </a:r>
                <a:r>
                  <a:rPr lang="es-VE" dirty="0"/>
                  <a:t> 5)?</a:t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r>
                  <a:rPr lang="es-VE" sz="3000" dirty="0"/>
                  <a:t> </a:t>
                </a:r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hyper-parameters 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>
                  <a:solidFill>
                    <a:schemeClr val="tx1"/>
                  </a:solidFill>
                </a:rPr>
                <a:t>Meta-regressor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>
                  <a:solidFill>
                    <a:schemeClr val="tx1"/>
                  </a:solidFill>
                </a:rPr>
                <a:t>Best</a:t>
              </a:r>
              <a:r>
                <a:rPr lang="es-VE" sz="1050" i="1" dirty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/>
                  <a:t>Bias</a:t>
                </a:r>
                <a:r>
                  <a:rPr lang="es-VE" dirty="0"/>
                  <a:t> and </a:t>
                </a:r>
                <a:r>
                  <a:rPr lang="es-VE" dirty="0" err="1"/>
                  <a:t>variance</a:t>
                </a:r>
                <a:r>
                  <a:rPr lang="es-VE" dirty="0"/>
                  <a:t> </a:t>
                </a:r>
                <a:r>
                  <a:rPr lang="es-VE" dirty="0" err="1"/>
                  <a:t>for</a:t>
                </a:r>
                <a:r>
                  <a:rPr lang="es-VE" dirty="0"/>
                  <a:t> </a:t>
                </a:r>
                <a:r>
                  <a:rPr lang="es-VE" dirty="0" err="1"/>
                  <a:t>each</a:t>
                </a:r>
                <a:r>
                  <a:rPr lang="es-VE" dirty="0"/>
                  <a:t> </a:t>
                </a:r>
                <a:r>
                  <a:rPr lang="es-VE" dirty="0" err="1"/>
                  <a:t>member</a:t>
                </a:r>
                <a:r>
                  <a:rPr lang="es-VE" dirty="0"/>
                  <a:t> 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</a:p>
              <a:p>
                <a:pPr marL="0" indent="0">
                  <a:buNone/>
                </a:pPr>
                <a:r>
                  <a:rPr lang="es-VE" dirty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 </a:t>
                </a:r>
                <a:r>
                  <a:rPr lang="es-VE" dirty="0" err="1"/>
                  <a:t>Assess</a:t>
                </a:r>
                <a:r>
                  <a:rPr lang="es-VE" dirty="0"/>
                  <a:t> how much diversity there is among the base </a:t>
                </a:r>
                <a:r>
                  <a:rPr lang="es-VE" dirty="0" err="1"/>
                  <a:t>learners</a:t>
                </a:r>
                <a:endParaRPr lang="es-VE" dirty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/>
                  <a:t>C.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impact</a:t>
                </a:r>
                <a:r>
                  <a:rPr lang="es-VE" dirty="0"/>
                  <a:t> of </a:t>
                </a:r>
                <a:r>
                  <a:rPr lang="es-VE" dirty="0" err="1"/>
                  <a:t>using</a:t>
                </a:r>
                <a:r>
                  <a:rPr lang="es-VE" dirty="0"/>
                  <a:t> a non-linear meta-regressor of </a:t>
                </a:r>
                <a:r>
                  <a:rPr lang="es-VE" dirty="0" err="1"/>
                  <a:t>your</a:t>
                </a:r>
                <a:r>
                  <a:rPr lang="es-VE" dirty="0"/>
                  <a:t> </a:t>
                </a:r>
                <a:r>
                  <a:rPr lang="es-VE" dirty="0" err="1"/>
                  <a:t>choice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and </a:t>
            </a:r>
            <a:r>
              <a:rPr lang="es-VE" sz="4600" dirty="0" err="1"/>
              <a:t>Colaboratory</a:t>
            </a:r>
            <a:r>
              <a:rPr lang="es-VE" sz="4600" dirty="0"/>
              <a:t> notebooks</a:t>
            </a:r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(notebook) needed to replicate the results for the FSAE brake pedal case study can be found at https://github.com/nqueipo/theRICEvisit</a:t>
            </a:r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5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12190-AED0-46C7-8B77-E307E8A9C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809" y="916801"/>
            <a:ext cx="2171888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288-290</a:t>
            </a:r>
          </a:p>
          <a:p>
            <a:br>
              <a:rPr lang="en-US" sz="2000" dirty="0"/>
            </a:br>
            <a:r>
              <a:rPr lang="en-US" sz="2000" dirty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 </a:t>
            </a:r>
            <a:r>
              <a:rPr lang="en-US" sz="2800" dirty="0" err="1"/>
              <a:t>Breiman</a:t>
            </a:r>
            <a:r>
              <a:rPr lang="en-US" sz="2800" dirty="0"/>
              <a:t>. Stacked regressions. Machine 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34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/>
              <a:t>Queipo</a:t>
            </a:r>
            <a:r>
              <a:rPr lang="en-US" sz="2100" dirty="0"/>
              <a:t>. Ensemble of surrogates. Structural and Multidisciplinary Optimization  33 (3) 199-216, 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/>
              <a:t>Queipo</a:t>
            </a:r>
            <a:r>
              <a:rPr lang="en-US" sz="2100" dirty="0"/>
              <a:t>. Toward an optimal ensemble of kernel-based approximations with engineering applications. Structural and Multidisciplinary Optimization 36 (3) 247-261, 2008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NV </a:t>
            </a:r>
            <a:r>
              <a:rPr lang="en-US" sz="2100" dirty="0" err="1"/>
              <a:t>Queipo</a:t>
            </a:r>
            <a:r>
              <a:rPr lang="en-US" sz="2100" dirty="0"/>
              <a:t>, E Nava. A gradient boosting approach with diversity promoting measures for the ensemble of surrogates in engineering. Structural and Multidisciplinary Optimization, 2019 (Accepted)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/>
              <a:t>Queipo</a:t>
            </a:r>
            <a:r>
              <a:rPr lang="en-US" sz="2100" dirty="0"/>
              <a:t>. Reliability-based and deterministic design optimization of a FSAE brake pedal: a risk allocation analysis. Structural and Multidisciplinary Optimization 56 (3), 681-695, 2017</a:t>
            </a:r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Support</a:t>
            </a:r>
            <a:r>
              <a:rPr lang="es-VE" dirty="0"/>
              <a:t> material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>
                <a:hlinkClick r:id="rId3" action="ppaction://hlinksldjump"/>
              </a:rPr>
              <a:t>Five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steps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algorithm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for</a:t>
            </a:r>
            <a:r>
              <a:rPr lang="es-VE" dirty="0">
                <a:hlinkClick r:id="rId3" action="ppaction://hlinksldjump"/>
              </a:rPr>
              <a:t> SLR </a:t>
            </a:r>
            <a:r>
              <a:rPr lang="es-VE" dirty="0" err="1">
                <a:hlinkClick r:id="rId3" action="ppaction://hlinksldjump"/>
              </a:rPr>
              <a:t>building</a:t>
            </a:r>
            <a:endParaRPr lang="es-VE" dirty="0"/>
          </a:p>
          <a:p>
            <a:r>
              <a:rPr lang="es-VE" dirty="0" err="1">
                <a:hlinkClick r:id="rId4" action="ppaction://hlinksldjump"/>
              </a:rPr>
              <a:t>Sample</a:t>
            </a:r>
            <a:r>
              <a:rPr lang="es-VE" dirty="0">
                <a:hlinkClick r:id="rId4" action="ppaction://hlinksldjump"/>
              </a:rPr>
              <a:t> of </a:t>
            </a:r>
            <a:r>
              <a:rPr lang="es-VE" dirty="0" err="1">
                <a:hlinkClick r:id="rId4" action="ppaction://hlinksldjump"/>
              </a:rPr>
              <a:t>common</a:t>
            </a:r>
            <a:r>
              <a:rPr lang="es-VE" dirty="0">
                <a:hlinkClick r:id="rId4" action="ppaction://hlinksldjump"/>
              </a:rPr>
              <a:t> base </a:t>
            </a:r>
            <a:r>
              <a:rPr lang="es-VE" dirty="0" err="1">
                <a:hlinkClick r:id="rId4" action="ppaction://hlinksldjump"/>
              </a:rPr>
              <a:t>learners</a:t>
            </a:r>
            <a:r>
              <a:rPr lang="es-VE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Jupyter</a:t>
            </a:r>
            <a:r>
              <a:rPr lang="es-VE" dirty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35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0317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base learners – 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/>
                  <a:t>-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CV </a:t>
                </a:r>
                <a:r>
                  <a:rPr lang="es-CO" sz="2400" dirty="0" err="1"/>
                  <a:t>should</a:t>
                </a:r>
                <a:r>
                  <a:rPr lang="es-CO" sz="2400" dirty="0"/>
                  <a:t> be </a:t>
                </a:r>
                <a:r>
                  <a:rPr lang="es-CO" sz="2400" dirty="0" err="1"/>
                  <a:t>used</a:t>
                </a:r>
                <a:r>
                  <a:rPr lang="es-CO" sz="2400" dirty="0"/>
                  <a:t> – </a:t>
                </a:r>
                <a:r>
                  <a:rPr lang="es-CO" sz="2400" dirty="0" err="1"/>
                  <a:t>out</a:t>
                </a:r>
                <a:r>
                  <a:rPr lang="es-CO" sz="2400" dirty="0"/>
                  <a:t> of 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</a:t>
                </a:r>
                <a:r>
                  <a:rPr lang="es-CO" sz="2400" dirty="0" err="1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endParaRPr lang="es-VE" sz="2400" dirty="0"/>
          </a:p>
          <a:p>
            <a:pPr marL="0" indent="0">
              <a:buNone/>
            </a:pPr>
            <a:r>
              <a:rPr lang="es-VE" sz="2400" dirty="0"/>
              <a:t>   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stacking 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The stacking 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and the best set of hyper-parameters (step 4)</a:t>
                </a: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/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Base </a:t>
                          </a:r>
                          <a:r>
                            <a:rPr lang="es-VE" dirty="0" err="1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function</a:t>
                          </a:r>
                          <a:r>
                            <a:rPr lang="es-VE" sz="1400" b="0" dirty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/>
                            <a:t>Penalization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/>
              <a:t>learners</a:t>
            </a:r>
            <a:r>
              <a:rPr lang="es-VE" dirty="0"/>
              <a:t> - </a:t>
            </a:r>
            <a:r>
              <a:rPr lang="es-VE" dirty="0" err="1"/>
              <a:t>parameters</a:t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Jupyter</a:t>
            </a:r>
            <a:r>
              <a:rPr lang="es-VE" dirty="0"/>
              <a:t> notebook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>
                <a:hlinkClick r:id="rId2" action="ppaction://hlinksldjump"/>
              </a:rPr>
              <a:t>Software </a:t>
            </a:r>
            <a:r>
              <a:rPr lang="es-VE" dirty="0" err="1">
                <a:hlinkClick r:id="rId2" action="ppaction://hlinksldjump"/>
              </a:rPr>
              <a:t>dependencies</a:t>
            </a:r>
            <a:endParaRPr lang="es-VE" dirty="0"/>
          </a:p>
          <a:p>
            <a:r>
              <a:rPr lang="en-US" dirty="0">
                <a:hlinkClick r:id="rId3" action="ppaction://hlinksldjump"/>
              </a:rPr>
              <a:t>FSAE case study data load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Model training &amp; evaluation</a:t>
            </a:r>
            <a:r>
              <a:rPr lang="en-US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Main</a:t>
            </a:r>
            <a:r>
              <a:rPr lang="es-VE" dirty="0">
                <a:hlinkClick r:id="rId5" action="ppaction://hlinksldjump"/>
              </a:rPr>
              <a:t> </a:t>
            </a:r>
            <a:r>
              <a:rPr lang="es-VE" dirty="0" err="1">
                <a:hlinkClick r:id="rId5" action="ppaction://hlinksldjump"/>
              </a:rPr>
              <a:t>program</a:t>
            </a:r>
            <a:endParaRPr lang="es-VE" dirty="0"/>
          </a:p>
          <a:p>
            <a:r>
              <a:rPr lang="es-VE" dirty="0" err="1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45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503094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 of 11</a:t>
            </a:r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2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507826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3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4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/>
                <a:t>Training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5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6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3859159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7 of 11</a:t>
            </a:r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8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9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10 of 11</a:t>
            </a:r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11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> of 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Formula SAE </a:t>
            </a:r>
            <a:r>
              <a:rPr lang="es-VE" dirty="0" err="1"/>
              <a:t>vehicle</a:t>
            </a:r>
            <a:r>
              <a:rPr lang="es-VE" dirty="0"/>
              <a:t> (9D)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learning is associated with state-of-the-art performance in machine learning</a:t>
            </a:r>
          </a:p>
          <a:p>
            <a:r>
              <a:rPr lang="en-US" dirty="0"/>
              <a:t>Omnipresent among top performers in data science competitions</a:t>
            </a:r>
          </a:p>
          <a:p>
            <a:r>
              <a:rPr lang="en-US" dirty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/>
              <a:t>heterogenous</a:t>
            </a:r>
            <a:r>
              <a:rPr lang="es-VE" dirty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(SLR)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140)</a:t>
            </a:r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/>
              <a:t>Stacking</a:t>
            </a:r>
            <a:r>
              <a:rPr lang="es-VE" dirty="0"/>
              <a:t> Linear </a:t>
            </a:r>
            <a:r>
              <a:rPr lang="es-VE" dirty="0" err="1"/>
              <a:t>Regression</a:t>
            </a:r>
            <a:r>
              <a:rPr lang="es-VE" dirty="0"/>
              <a:t> (SLR)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SLR 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/>
              <a:t>MLxtend</a:t>
            </a:r>
            <a:r>
              <a:rPr lang="es-VE" dirty="0"/>
              <a:t> 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5110</TotalTime>
  <Words>4107</Words>
  <Application>Microsoft Office PowerPoint</Application>
  <PresentationFormat>Widescreen</PresentationFormat>
  <Paragraphs>806</Paragraphs>
  <Slides>56</Slides>
  <Notes>35</Notes>
  <HiddenSlides>21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PowerPoint Presentation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423</cp:revision>
  <dcterms:created xsi:type="dcterms:W3CDTF">2019-04-30T13:56:22Z</dcterms:created>
  <dcterms:modified xsi:type="dcterms:W3CDTF">2019-06-16T23:12:15Z</dcterms:modified>
</cp:coreProperties>
</file>